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1.xml" ContentType="application/vnd.openxmlformats-officedocument.theme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0"/>
  </p:notesMasterIdLst>
  <p:sldIdLst>
    <p:sldId id="256" r:id="rId16"/>
    <p:sldId id="266" r:id="rId17"/>
    <p:sldId id="262" r:id="rId18"/>
    <p:sldId id="306" r:id="rId19"/>
    <p:sldId id="307" r:id="rId20"/>
    <p:sldId id="305" r:id="rId21"/>
    <p:sldId id="357" r:id="rId22"/>
    <p:sldId id="359" r:id="rId23"/>
    <p:sldId id="358" r:id="rId24"/>
    <p:sldId id="360" r:id="rId25"/>
    <p:sldId id="330" r:id="rId26"/>
    <p:sldId id="362" r:id="rId27"/>
    <p:sldId id="332" r:id="rId28"/>
    <p:sldId id="257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04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65611" autoAdjust="0"/>
  </p:normalViewPr>
  <p:slideViewPr>
    <p:cSldViewPr snapToGrid="0" snapToObjects="1">
      <p:cViewPr varScale="1">
        <p:scale>
          <a:sx n="62" d="100"/>
          <a:sy n="62" d="100"/>
        </p:scale>
        <p:origin x="7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190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party_cert_tip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plainshell.com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ux Gnu Linux Penguin Free Transparent Image HD PNG Image">
            <a:extLst>
              <a:ext uri="{FF2B5EF4-FFF2-40B4-BE49-F238E27FC236}">
                <a16:creationId xmlns:a16="http://schemas.microsoft.com/office/drawing/2014/main" id="{2A6C489D-D516-4050-8DE7-4F035BBF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18" y="4632838"/>
            <a:ext cx="257701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8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 </a:t>
            </a:r>
            <a:r>
              <a:rPr lang="en-US" b="0" dirty="0"/>
              <a:t>ln  #view help on the ln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mkdir</a:t>
            </a:r>
            <a:r>
              <a:rPr lang="en-US" b="0" dirty="0"/>
              <a:t>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cd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echo "Welcome to C851" &gt;target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</a:rPr>
              <a:t>cat target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ln target </a:t>
            </a:r>
            <a:r>
              <a:rPr lang="en-US" b="0" dirty="0" err="1"/>
              <a:t>hardlink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</a:rPr>
              <a:t>cat target</a:t>
            </a:r>
            <a:r>
              <a:rPr lang="en-US" b="0" dirty="0"/>
              <a:t> </a:t>
            </a:r>
            <a:r>
              <a:rPr lang="en-US" b="0" dirty="0" err="1"/>
              <a:t>hardlink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ls -</a:t>
            </a:r>
            <a:r>
              <a:rPr lang="en-US" b="0" dirty="0" err="1"/>
              <a:t>lia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rm target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cat </a:t>
            </a:r>
            <a:r>
              <a:rPr lang="en-US" b="0" dirty="0" err="1"/>
              <a:t>hardlink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"Welcome to Linux" &gt;&gt;target  #make a change to the </a:t>
            </a:r>
            <a:r>
              <a:rPr lang="en-US" dirty="0" err="1"/>
              <a:t>hardlink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</a:rPr>
              <a:t>cat target</a:t>
            </a:r>
            <a:r>
              <a:rPr lang="en-US" b="0" dirty="0"/>
              <a:t> </a:t>
            </a:r>
            <a:r>
              <a:rPr lang="en-US" b="0" dirty="0" err="1"/>
              <a:t>hardlink</a:t>
            </a:r>
            <a:r>
              <a:rPr lang="en-US" b="0" dirty="0"/>
              <a:t>  #check both files—both files are updated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7490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2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9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Interested? </a:t>
            </a:r>
          </a:p>
          <a:p>
            <a:r>
              <a:rPr lang="en-US" dirty="0"/>
              <a:t>• Contact the email address or connect via social media links at the bottom of the graphic</a:t>
            </a:r>
          </a:p>
          <a:p>
            <a:r>
              <a:rPr lang="en-US" dirty="0"/>
              <a:t>• Mention that you were referred by Dr. Galliano.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1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</a:rPr>
              <a:t>Examples: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If an objective has a weight of 3, there will be 3 questions on the exam related to that objective [2]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200" b="1" dirty="0">
                <a:solidFill>
                  <a:schemeClr val="tx2"/>
                </a:solidFill>
              </a:rPr>
              <a:t>Links: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View the 3rd party cert tips video at </a:t>
            </a:r>
            <a:r>
              <a:rPr lang="en-US" sz="1200" dirty="0">
                <a:solidFill>
                  <a:schemeClr val="tx2"/>
                </a:solidFill>
                <a:hlinkClick r:id="rId3"/>
              </a:rPr>
              <a:t>https://bit.ly/3party_cert_tips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b="1" dirty="0"/>
              <a:t>• </a:t>
            </a:r>
            <a:r>
              <a:rPr lang="en-US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https://explainshell.com/</a:t>
            </a:r>
            <a:r>
              <a:rPr lang="en-US" dirty="0"/>
              <a:t> to learn about commands, options, arguments</a:t>
            </a:r>
          </a:p>
          <a:p>
            <a:r>
              <a:rPr lang="en-US" sz="1200" dirty="0">
                <a:solidFill>
                  <a:schemeClr val="tx2"/>
                </a:solidFill>
              </a:rPr>
              <a:t>• Dr. Galliano’s </a:t>
            </a:r>
            <a:r>
              <a:rPr lang="en-US" sz="1200" dirty="0" err="1">
                <a:solidFill>
                  <a:schemeClr val="tx2"/>
                </a:solidFill>
              </a:rPr>
              <a:t>Github</a:t>
            </a:r>
            <a:r>
              <a:rPr lang="en-US" sz="1200" dirty="0">
                <a:solidFill>
                  <a:schemeClr val="tx2"/>
                </a:solidFill>
              </a:rPr>
              <a:t> repo (study guide, </a:t>
            </a:r>
            <a:r>
              <a:rPr lang="en-US" sz="1200" dirty="0" err="1">
                <a:solidFill>
                  <a:schemeClr val="tx2"/>
                </a:solidFill>
              </a:rPr>
              <a:t>cheatsheets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slidedecks</a:t>
            </a:r>
            <a:r>
              <a:rPr lang="en-US" sz="1200" dirty="0">
                <a:solidFill>
                  <a:schemeClr val="tx2"/>
                </a:solidFill>
              </a:rPr>
              <a:t>, etc. at </a:t>
            </a:r>
            <a:r>
              <a: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https://github.com/g33k247/851, specifically the user management </a:t>
            </a:r>
            <a:r>
              <a:rPr lang="en-US" sz="1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cheatsheet</a:t>
            </a:r>
            <a:r>
              <a: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at https://github.com/g33k247/851/blob/main/cheatsheets/cheat_sheet_users_groups.pdf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sz="1200" b="0" i="0" dirty="0">
                <a:effectLst/>
              </a:rPr>
              <a:t>Anyone who passes an LPI exam may not retake that exam for two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n w="0"/>
              </a:rPr>
              <a:t>• A weight of “1” equates to 1 exam question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</a:rPr>
              <a:t>• Since there is a weight of ‘1’, you will see 1 question on this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9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ls -lad /</a:t>
            </a:r>
            <a:r>
              <a:rPr lang="en-US" b="0" dirty="0" err="1"/>
              <a:t>tmp</a:t>
            </a:r>
            <a:r>
              <a:rPr lang="en-US" b="0" dirty="0"/>
              <a:t> #list only directories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ls -lad /var/</a:t>
            </a:r>
            <a:r>
              <a:rPr lang="en-US" b="0" dirty="0" err="1"/>
              <a:t>tmp</a:t>
            </a:r>
            <a:r>
              <a:rPr lang="en-US" b="0" dirty="0"/>
              <a:t> #list only directories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• /run directory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ls /run  #list the /run folder to view files related to processes/services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cat /run/</a:t>
            </a:r>
            <a:r>
              <a:rPr lang="en-US" b="0" dirty="0" err="1"/>
              <a:t>sshd.pid</a:t>
            </a:r>
            <a:r>
              <a:rPr lang="en-US" b="0" dirty="0"/>
              <a:t>  #view the file to show </a:t>
            </a:r>
            <a:r>
              <a:rPr lang="en-US" b="0" dirty="0" err="1"/>
              <a:t>pid</a:t>
            </a:r>
            <a:r>
              <a:rPr lang="en-US" b="0" dirty="0"/>
              <a:t> 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ps</a:t>
            </a:r>
            <a:r>
              <a:rPr lang="en-US" b="0" dirty="0"/>
              <a:t> -</a:t>
            </a:r>
            <a:r>
              <a:rPr lang="en-US" b="0" dirty="0" err="1"/>
              <a:t>efH</a:t>
            </a:r>
            <a:r>
              <a:rPr lang="en-US" b="0" dirty="0"/>
              <a:t> |grep -v grep |grep </a:t>
            </a:r>
            <a:r>
              <a:rPr lang="en-US" b="0" dirty="0" err="1"/>
              <a:t>sshd</a:t>
            </a:r>
            <a:r>
              <a:rPr lang="en-US" b="0" dirty="0"/>
              <a:t>  #show corresponding active </a:t>
            </a:r>
            <a:r>
              <a:rPr lang="en-US" b="0" dirty="0" err="1"/>
              <a:t>pid</a:t>
            </a:r>
            <a:r>
              <a:rPr lang="en-US" b="0" dirty="0"/>
              <a:t> in the process listing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3047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ls -la /</a:t>
            </a:r>
            <a:r>
              <a:rPr lang="en-US" b="0" dirty="0" err="1"/>
              <a:t>tmp</a:t>
            </a:r>
            <a:r>
              <a:rPr lang="en-US" b="0" dirty="0"/>
              <a:t>/ /var/</a:t>
            </a:r>
            <a:r>
              <a:rPr lang="en-US" b="0" dirty="0" err="1"/>
              <a:t>tmp</a:t>
            </a:r>
            <a:r>
              <a:rPr lang="en-US" b="0" dirty="0"/>
              <a:t>  #check perms on </a:t>
            </a:r>
            <a:r>
              <a:rPr lang="en-US" b="0" dirty="0" err="1"/>
              <a:t>tmp</a:t>
            </a:r>
            <a:r>
              <a:rPr lang="en-US" b="0" dirty="0"/>
              <a:t> directories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chmod</a:t>
            </a:r>
            <a:r>
              <a:rPr lang="en-US" b="0" dirty="0"/>
              <a:t> 1755 temp/  #setting the sticky bit, use 0755 to remove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chmod</a:t>
            </a:r>
            <a:r>
              <a:rPr lang="en-US" b="0" dirty="0"/>
              <a:t> +t temp/  #setting the sticky bit, use -t to remove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ls -d /home  #get data only on the directory (not files)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87673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003468"/>
                </a:solidFill>
                <a:effectLst/>
                <a:latin typeface="open sans" panose="020B0606030504020204" pitchFamily="34" charset="0"/>
              </a:rPr>
              <a:t>An </a:t>
            </a:r>
            <a:r>
              <a:rPr lang="en-US" b="0" i="1" dirty="0" err="1">
                <a:solidFill>
                  <a:srgbClr val="003468"/>
                </a:solidFill>
                <a:effectLst/>
                <a:latin typeface="open sans" panose="020B0606030504020204" pitchFamily="34" charset="0"/>
              </a:rPr>
              <a:t>inode</a:t>
            </a:r>
            <a:r>
              <a:rPr lang="en-US" b="0" i="0" dirty="0">
                <a:solidFill>
                  <a:srgbClr val="003468"/>
                </a:solidFill>
                <a:effectLst/>
                <a:latin typeface="open sans" panose="020B0606030504020204" pitchFamily="34" charset="0"/>
              </a:rPr>
              <a:t> is a data structure that stores attributes for an object (like a file or directory) on a filesystem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003468"/>
                </a:solidFill>
                <a:effectLst/>
                <a:latin typeface="open sans" panose="020B0606030504020204" pitchFamily="34" charset="0"/>
              </a:rPr>
              <a:t>Among those attributes are the filename, permissions, ownership and on which blocks of the disk the data for the object is stored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003468"/>
                </a:solidFill>
                <a:effectLst/>
                <a:latin typeface="open sans" panose="020B0606030504020204" pitchFamily="34" charset="0"/>
              </a:rPr>
              <a:t>Think of it as an entry on an index, hence the name, which comes from “index node”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 </a:t>
            </a:r>
            <a:r>
              <a:rPr lang="en-US" b="0" dirty="0"/>
              <a:t>ln  #view help on the ln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/>
              <a:t>mkdir</a:t>
            </a:r>
            <a:r>
              <a:rPr lang="en-US" b="0" dirty="0"/>
              <a:t> test  #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create an empty directory ‘test’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cd test  #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change to the </a:t>
            </a:r>
            <a:r>
              <a:rPr lang="en-US" dirty="0"/>
              <a:t>"test"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directory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echo "Welcome to C851" &gt;target  #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create a new file with data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</a:rPr>
              <a:t>cat target  #view the </a:t>
            </a:r>
            <a:r>
              <a:rPr lang="en-US" b="0" i="0" dirty="0" err="1">
                <a:effectLst/>
              </a:rPr>
              <a:t>newfile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ln -s target </a:t>
            </a:r>
            <a:r>
              <a:rPr lang="en-US" b="0" dirty="0" err="1"/>
              <a:t>softlink</a:t>
            </a:r>
            <a:r>
              <a:rPr lang="en-US" b="0" dirty="0"/>
              <a:t>  #create a </a:t>
            </a:r>
            <a:r>
              <a:rPr lang="en-US" b="0" dirty="0" err="1"/>
              <a:t>softlink</a:t>
            </a:r>
            <a:r>
              <a:rPr lang="en-US" b="0" dirty="0"/>
              <a:t> to the file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</a:rPr>
              <a:t>cat target</a:t>
            </a:r>
            <a:r>
              <a:rPr lang="en-US" b="0" dirty="0"/>
              <a:t> </a:t>
            </a:r>
            <a:r>
              <a:rPr lang="en-US" b="0" i="0" dirty="0" err="1">
                <a:effectLst/>
              </a:rPr>
              <a:t>softlink</a:t>
            </a:r>
            <a:r>
              <a:rPr lang="en-US" b="0" i="0" dirty="0">
                <a:effectLst/>
              </a:rPr>
              <a:t>  #view the file via the </a:t>
            </a:r>
            <a:r>
              <a:rPr lang="en-US" b="0" i="0" dirty="0" err="1">
                <a:effectLst/>
              </a:rPr>
              <a:t>softlink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ls –</a:t>
            </a:r>
            <a:r>
              <a:rPr lang="en-US" b="0" dirty="0" err="1"/>
              <a:t>lia</a:t>
            </a:r>
            <a:r>
              <a:rPr lang="en-US" b="0" dirty="0"/>
              <a:t>  #check the </a:t>
            </a:r>
            <a:r>
              <a:rPr lang="en-US" b="0" dirty="0" err="1"/>
              <a:t>inode</a:t>
            </a:r>
            <a:r>
              <a:rPr lang="en-US" b="0" dirty="0"/>
              <a:t> numbers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rm target  #remove the target file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cat </a:t>
            </a:r>
            <a:r>
              <a:rPr lang="en-US" b="0" dirty="0" err="1"/>
              <a:t>softlink</a:t>
            </a:r>
            <a:r>
              <a:rPr lang="en-US" b="0" dirty="0"/>
              <a:t>  #cannot view because the target file is gone (i.e., the </a:t>
            </a:r>
            <a:r>
              <a:rPr lang="en-US" b="0" dirty="0" err="1"/>
              <a:t>lnik</a:t>
            </a:r>
            <a:r>
              <a:rPr lang="en-US" b="0" dirty="0"/>
              <a:t> is “broken)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find . -type l –ls  #search for all symbolic links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343879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4CD9A-0FBC-4DD8-8587-0CF32959B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62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  <p:sldLayoutId id="214748372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linux-essentials-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lpi.org/polici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iki.lpi.org/wiki/Linux_Essentials_Objectives_V1.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exam-010-objectiv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857428" cy="2387600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Topic C851 5.4 Special Directories and 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Live Session for Sunday, November 14,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 links [7]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wrap="square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US" alt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0F811-E13F-40E2-9748-056BC7ADAEAE}"/>
              </a:ext>
            </a:extLst>
          </p:cNvPr>
          <p:cNvSpPr txBox="1"/>
          <p:nvPr/>
        </p:nvSpPr>
        <p:spPr>
          <a:xfrm>
            <a:off x="476027" y="6117283"/>
            <a:ext cx="87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[7] C. Bresnahan and R. Blum, “LPI Linux Essentials Study Guide: Exam 010 v1.6.,” John Wiley &amp; Sons, Incorporated, 2020. Chapter 12 [Online]. Available: https://ebookcentral.proquest.com/lib/westerngovernors-ebooks/reader.action?docID=6002518. [Accessed: 23-Oct-2021].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27D55-E03C-4771-A677-63A04F085476}"/>
              </a:ext>
            </a:extLst>
          </p:cNvPr>
          <p:cNvSpPr txBox="1"/>
          <p:nvPr/>
        </p:nvSpPr>
        <p:spPr>
          <a:xfrm>
            <a:off x="577704" y="1315421"/>
            <a:ext cx="98830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</a:rPr>
              <a:t>Hard links point directly to another file (target)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 hard link preserves the contents of the file (and changes)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 hard link cannot be created for directories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 hard link cannot cross filesystem boundaries or span partitions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 hard link and a target file have the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 same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inodes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Deleting the target file does 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not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break the hard 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A68A1-988E-45F9-BFBA-06A1E0979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57" y="3761833"/>
            <a:ext cx="8541150" cy="1918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622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C4EA-C0BB-4BF2-817B-444DADF3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9B37F-620D-4C1C-AAEE-1BE94A0528D9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Demos</a:t>
            </a:r>
            <a:endParaRPr lang="en-US" i="1" dirty="0"/>
          </a:p>
        </p:txBody>
      </p:sp>
      <p:pic>
        <p:nvPicPr>
          <p:cNvPr id="1026" name="Picture 2" descr="Oracle Linux vs. Red Hat Linux">
            <a:extLst>
              <a:ext uri="{FF2B5EF4-FFF2-40B4-BE49-F238E27FC236}">
                <a16:creationId xmlns:a16="http://schemas.microsoft.com/office/drawing/2014/main" id="{6A83C34D-76E1-4A52-ABDE-0EAC2886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890372"/>
            <a:ext cx="3717171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1103-F823-46A2-A782-6956735DF7BB}"/>
              </a:ext>
            </a:extLst>
          </p:cNvPr>
          <p:cNvSpPr txBox="1"/>
          <p:nvPr/>
        </p:nvSpPr>
        <p:spPr>
          <a:xfrm>
            <a:off x="375666" y="1484026"/>
            <a:ext cx="56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Red Hat Enterprise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Oracle Linux is an open-source 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22844-B37E-4782-80EC-DCAC4554C771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You Know? Oracle’s Linux distro is a clone of RHEL and used in the Oracle Cloud Infrastructure (OCI).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6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331E7-6537-4491-A6F3-4B2AC93B7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E9260-7527-4B73-8380-3031A599EB9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7600" y="5275386"/>
            <a:ext cx="1219200" cy="510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DC3AE7-48E8-4E06-8A23-20ECE595536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9A4B73-8A34-4E3A-8538-AD1FE059420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3600" b="1" dirty="0">
                <a:solidFill>
                  <a:srgbClr val="5B5B5B"/>
                </a:solidFill>
              </a:rPr>
              <a:t>Join at slido.com</a:t>
            </a:r>
            <a:br>
              <a:rPr lang="da-DK" sz="3600" b="1" dirty="0">
                <a:solidFill>
                  <a:srgbClr val="5B5B5B"/>
                </a:solidFill>
              </a:rPr>
            </a:br>
            <a:r>
              <a:rPr lang="da-DK" sz="3600" b="1" dirty="0">
                <a:solidFill>
                  <a:srgbClr val="5B5B5B"/>
                </a:solidFill>
              </a:rPr>
              <a:t>#096424</a:t>
            </a:r>
            <a:endParaRPr lang="en-US" sz="3600" b="1" dirty="0">
              <a:solidFill>
                <a:srgbClr val="5B5B5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98B44-1ECA-4040-82D7-26EAD9E6372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joining instructions on this slide.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7F9F15-1CAD-48BA-ACA8-7EEF986B1D1E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6490355" cy="6824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Exam Practice 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252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B544579-DD92-4A93-8157-CBA4CFCD7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313" y="374077"/>
            <a:ext cx="7333680" cy="61127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01D8-1B30-449A-8F42-D148063D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10556078" cy="3556756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Lecture: Topic 5.1 Basic Security and Identifying User Types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66" y="390087"/>
            <a:ext cx="5451613" cy="612885"/>
          </a:xfrm>
        </p:spPr>
        <p:txBody>
          <a:bodyPr>
            <a:noAutofit/>
          </a:bodyPr>
          <a:lstStyle/>
          <a:p>
            <a:pPr>
              <a:tabLst>
                <a:tab pos="5257800" algn="l"/>
              </a:tabLst>
            </a:pPr>
            <a:r>
              <a:rPr lang="en-US" sz="2800" dirty="0"/>
              <a:t>About the Linux Essentials v1.6 [1]</a:t>
            </a:r>
            <a:br>
              <a:rPr lang="en-US" sz="2800" b="0" i="0" dirty="0">
                <a:solidFill>
                  <a:srgbClr val="000000"/>
                </a:solidFill>
                <a:effectLst/>
              </a:rPr>
            </a:b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254127"/>
            <a:ext cx="5635091" cy="4381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 (for F-I-T-B questions LPI may accept multiple correct versions of an answer [2]</a:t>
            </a:r>
            <a:endParaRPr lang="en-US" sz="2400" baseline="30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Total exam weight count is 40, thus 40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375666" y="5886451"/>
            <a:ext cx="73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[1,3] Linux Professional Institute, “Linux Professional Institute Linux Essentials,” Linux Professional Institute, 21-Oct-2018. [Online]. Available: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Accessed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Dr. Galliano’s correspondence with LPI, dated August 2021: Example: with/without leading path in a case where the answer is a command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D0BD72-F1DE-481B-9E30-56EF7AFD4750}"/>
              </a:ext>
            </a:extLst>
          </p:cNvPr>
          <p:cNvSpPr txBox="1">
            <a:spLocks/>
          </p:cNvSpPr>
          <p:nvPr/>
        </p:nvSpPr>
        <p:spPr>
          <a:xfrm>
            <a:off x="6642685" y="1237232"/>
            <a:ext cx="5173649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Linux Community and a Career in Open Source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Finding Your Way on a Linux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Power of the Command Line</a:t>
            </a:r>
          </a:p>
          <a:p>
            <a:r>
              <a:rPr lang="en-US" sz="2400" dirty="0"/>
              <a:t>The Linux Operating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Security and File Permissions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88CD04-D109-4A43-82D9-BDC57E91394B}"/>
              </a:ext>
            </a:extLst>
          </p:cNvPr>
          <p:cNvSpPr txBox="1">
            <a:spLocks/>
          </p:cNvSpPr>
          <p:nvPr/>
        </p:nvSpPr>
        <p:spPr>
          <a:xfrm>
            <a:off x="6642685" y="383759"/>
            <a:ext cx="5173649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The 5 Exam Domains [3]</a:t>
            </a:r>
            <a:endParaRPr lang="en-US" sz="2800" baseline="30000" dirty="0"/>
          </a:p>
        </p:txBody>
      </p:sp>
      <p:pic>
        <p:nvPicPr>
          <p:cNvPr id="9" name="Picture 2" descr="Linux Essentials - Credly">
            <a:extLst>
              <a:ext uri="{FF2B5EF4-FFF2-40B4-BE49-F238E27FC236}">
                <a16:creationId xmlns:a16="http://schemas.microsoft.com/office/drawing/2014/main" id="{6BFAA0D2-E85A-4586-B1A4-D0090F4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62" y="4103487"/>
            <a:ext cx="1137721" cy="11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1D5-1288-4F2A-9BF5-F3C8516C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94" y="641242"/>
            <a:ext cx="11107724" cy="612885"/>
          </a:xfrm>
        </p:spPr>
        <p:txBody>
          <a:bodyPr/>
          <a:lstStyle/>
          <a:p>
            <a:r>
              <a:rPr lang="en-US" dirty="0"/>
              <a:t>LPI Exam Re-Take Policy [4]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6F09-BC75-4B8A-844E-44B7E712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</a:rPr>
              <a:t>Anyone who takes an LPI exam once must wait </a:t>
            </a:r>
            <a:r>
              <a:rPr lang="en-US" sz="2400" b="0" i="0" u="sng" dirty="0">
                <a:effectLst/>
              </a:rPr>
              <a:t>one week</a:t>
            </a:r>
            <a:r>
              <a:rPr lang="en-US" sz="2400" b="0" i="0" dirty="0">
                <a:effectLst/>
              </a:rPr>
              <a:t> before re-taking</a:t>
            </a:r>
          </a:p>
          <a:p>
            <a:pPr algn="l"/>
            <a:r>
              <a:rPr lang="en-US" sz="2400" b="0" i="0" dirty="0">
                <a:effectLst/>
              </a:rPr>
              <a:t>Anyone who takes an LPI exam a second (and subsequent) time must wait </a:t>
            </a:r>
            <a:r>
              <a:rPr lang="en-US" sz="2400" b="0" i="0" u="sng" dirty="0">
                <a:effectLst/>
              </a:rPr>
              <a:t>30 days </a:t>
            </a:r>
            <a:r>
              <a:rPr lang="en-US" sz="2400" b="0" i="0" dirty="0">
                <a:effectLst/>
              </a:rPr>
              <a:t>before re-taking</a:t>
            </a:r>
          </a:p>
          <a:p>
            <a:pPr algn="l"/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baseline="30000" dirty="0">
                <a:solidFill>
                  <a:srgbClr val="FF0000"/>
                </a:solidFill>
              </a:rPr>
              <a:t>rd</a:t>
            </a:r>
            <a:r>
              <a:rPr lang="en-US" sz="2400" dirty="0">
                <a:solidFill>
                  <a:srgbClr val="FF0000"/>
                </a:solidFill>
              </a:rPr>
              <a:t> and subsequent attempts at your own cost ($120)</a:t>
            </a:r>
            <a:endParaRPr lang="en-US" sz="2400" b="0" i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F5E8-612D-4F72-B4F4-2DFFAAF4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3" y="2351134"/>
            <a:ext cx="1462818" cy="215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981BD-A557-4D78-A947-757265E84CA6}"/>
              </a:ext>
            </a:extLst>
          </p:cNvPr>
          <p:cNvSpPr txBox="1"/>
          <p:nvPr/>
        </p:nvSpPr>
        <p:spPr>
          <a:xfrm>
            <a:off x="567193" y="6080514"/>
            <a:ext cx="737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Linux Professional Institute, “Privacy Statement and Policies,” Linux Professional Institute, 18-May-2018.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https://www.lpi.org/policies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509-595E-427C-9513-7005E0A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Topics/Weightings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4DE4-B087-468B-9D85-A55E386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713E3-F447-4C80-B2BE-9C3DDCC3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378646"/>
            <a:ext cx="1881106" cy="210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05999-9925-4B8B-BF0C-8A42C0334860}"/>
              </a:ext>
            </a:extLst>
          </p:cNvPr>
          <p:cNvSpPr txBox="1"/>
          <p:nvPr/>
        </p:nvSpPr>
        <p:spPr>
          <a:xfrm>
            <a:off x="529702" y="6195488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1703F-5E1C-40C3-AF4A-B92ED3D1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06819"/>
              </p:ext>
            </p:extLst>
          </p:nvPr>
        </p:nvGraphicFramePr>
        <p:xfrm>
          <a:off x="867686" y="431679"/>
          <a:ext cx="4204968" cy="5188060"/>
        </p:xfrm>
        <a:graphic>
          <a:graphicData uri="http://schemas.openxmlformats.org/drawingml/2006/table">
            <a:tbl>
              <a:tblPr/>
              <a:tblGrid>
                <a:gridCol w="1061720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41592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401656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5940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 Topics [5]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594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E2265CF-5F5B-4348-A0CF-B6AA8CA824E1}"/>
              </a:ext>
            </a:extLst>
          </p:cNvPr>
          <p:cNvSpPr/>
          <p:nvPr/>
        </p:nvSpPr>
        <p:spPr>
          <a:xfrm>
            <a:off x="2535405" y="5121864"/>
            <a:ext cx="2663190" cy="2628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" y="721192"/>
            <a:ext cx="5716586" cy="48493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Weight: 1 (1 questions)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Special directories and files on a Linux system including special permissions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Knowledge Areas:</a:t>
            </a:r>
          </a:p>
          <a:p>
            <a:pPr marL="231775" indent="-231775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Using temporary files and directories</a:t>
            </a:r>
          </a:p>
          <a:p>
            <a:pPr marL="231775" indent="-231775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Symbolic links</a:t>
            </a:r>
          </a:p>
          <a:p>
            <a:pPr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Files used, terms and utilities:</a:t>
            </a:r>
          </a:p>
          <a:p>
            <a:pPr marL="231775" indent="-231775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tmp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, /var/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tmp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, and sticky bit</a:t>
            </a:r>
          </a:p>
          <a:p>
            <a:pPr marL="231775" indent="-231775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ls -d</a:t>
            </a:r>
          </a:p>
          <a:p>
            <a:pPr marL="231775" indent="-231775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ln -s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E478B-7F3B-445A-8774-2A96F810FF7B}"/>
              </a:ext>
            </a:extLst>
          </p:cNvPr>
          <p:cNvSpPr txBox="1"/>
          <p:nvPr/>
        </p:nvSpPr>
        <p:spPr>
          <a:xfrm>
            <a:off x="486258" y="6132880"/>
            <a:ext cx="783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Linux Professional Institute (LPI), “Exam 010 Objectives,” Linux Professional Institute, 21-Oct-2018.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https://www.lpi.org/our-certifications/exam-010-objectives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10-Jul-2021].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2929EAA-AA57-40E4-8DEF-B8180F1B0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530" y="1725650"/>
            <a:ext cx="3573425" cy="357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77" y="263455"/>
            <a:ext cx="6029323" cy="9176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5.4 Special Directories and Files [6]</a:t>
            </a:r>
          </a:p>
        </p:txBody>
      </p:sp>
    </p:spTree>
    <p:extLst>
      <p:ext uri="{BB962C8B-B14F-4D97-AF65-F5344CB8AC3E}">
        <p14:creationId xmlns:p14="http://schemas.microsoft.com/office/powerpoint/2010/main" val="34372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temporary files and directories [7]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wrap="square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US" alt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0F811-E13F-40E2-9748-056BC7ADAEAE}"/>
              </a:ext>
            </a:extLst>
          </p:cNvPr>
          <p:cNvSpPr txBox="1"/>
          <p:nvPr/>
        </p:nvSpPr>
        <p:spPr>
          <a:xfrm>
            <a:off x="476027" y="6117283"/>
            <a:ext cx="87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[7] C. Bresnahan and R. Blum, “LPI Linux Essentials Study Guide: Exam 010 v1.6.,” John Wiley &amp; Sons, Incorporated, 2020. Chapter 12 [Online]. Available: https://ebookcentral.proquest.com/lib/westerngovernors-ebooks/reader.action?docID=6002518. [Accessed: 23-Oct-2021].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27D55-E03C-4771-A677-63A04F085476}"/>
              </a:ext>
            </a:extLst>
          </p:cNvPr>
          <p:cNvSpPr txBox="1"/>
          <p:nvPr/>
        </p:nvSpPr>
        <p:spPr>
          <a:xfrm>
            <a:off x="577704" y="1315421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effectLst/>
                <a:latin typeface="Calibri" panose="020F0502020204030204" pitchFamily="34" charset="0"/>
              </a:rPr>
              <a:t>Defined by the File Hierarchy System (FHS)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</a:rPr>
              <a:t>/</a:t>
            </a:r>
            <a:r>
              <a:rPr lang="en-US" sz="2400" dirty="0" err="1">
                <a:latin typeface="Calibri" panose="020F0502020204030204" pitchFamily="34" charset="0"/>
              </a:rPr>
              <a:t>tmp</a:t>
            </a:r>
            <a:r>
              <a:rPr lang="en-US" sz="2400" dirty="0">
                <a:latin typeface="Calibri" panose="020F0502020204030204" pitchFamily="34" charset="0"/>
              </a:rPr>
              <a:t> – files not preserved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ffectLst/>
                <a:latin typeface="Calibri" panose="020F0502020204030204" pitchFamily="34" charset="0"/>
              </a:rPr>
              <a:t>/var/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tmp</a:t>
            </a:r>
            <a:r>
              <a:rPr lang="en-US" sz="2400" dirty="0">
                <a:effectLst/>
                <a:latin typeface="Calibri" panose="020F0502020204030204" pitchFamily="34" charset="0"/>
              </a:rPr>
              <a:t> – files usually persist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</a:rPr>
              <a:t>/run – run-time data used by processes</a:t>
            </a:r>
          </a:p>
        </p:txBody>
      </p:sp>
      <p:pic>
        <p:nvPicPr>
          <p:cNvPr id="1031" name="Picture 7" descr="Unix / Linux - User Administration - myTechMint">
            <a:extLst>
              <a:ext uri="{FF2B5EF4-FFF2-40B4-BE49-F238E27FC236}">
                <a16:creationId xmlns:a16="http://schemas.microsoft.com/office/drawing/2014/main" id="{E861FB46-FE21-4843-9060-C8FDE569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61" y="557051"/>
            <a:ext cx="3271777" cy="19784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2EA984-944D-4AA3-BA47-B59A3A665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182" y="3063510"/>
            <a:ext cx="7371428" cy="2695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746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temporary files and directories [7]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wrap="square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US" alt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0F811-E13F-40E2-9748-056BC7ADAEAE}"/>
              </a:ext>
            </a:extLst>
          </p:cNvPr>
          <p:cNvSpPr txBox="1"/>
          <p:nvPr/>
        </p:nvSpPr>
        <p:spPr>
          <a:xfrm>
            <a:off x="476027" y="6117283"/>
            <a:ext cx="87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[7] C. Bresnahan and R. Blum, “LPI Linux Essentials Study Guide: Exam 010 v1.6.,” John Wiley &amp; Sons, Incorporated, 2020. Chapter 12 [Online]. Available: https://ebookcentral.proquest.com/lib/westerngovernors-ebooks/reader.action?docID=6002518. [Accessed: 23-Oct-2021].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27D55-E03C-4771-A677-63A04F085476}"/>
              </a:ext>
            </a:extLst>
          </p:cNvPr>
          <p:cNvSpPr txBox="1"/>
          <p:nvPr/>
        </p:nvSpPr>
        <p:spPr>
          <a:xfrm>
            <a:off x="577704" y="1315420"/>
            <a:ext cx="3628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effectLst/>
                <a:latin typeface="Calibri" panose="020F0502020204030204" pitchFamily="34" charset="0"/>
              </a:rPr>
              <a:t>Default permissions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</a:rPr>
              <a:t>The Sticky bit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</a:rPr>
              <a:t>Listing only directories using ls -d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CB55F-EF6D-4AC5-BFD4-EC9E7936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28" y="1021515"/>
            <a:ext cx="7330395" cy="48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2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links [7]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wrap="square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US" alt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0F811-E13F-40E2-9748-056BC7ADAEAE}"/>
              </a:ext>
            </a:extLst>
          </p:cNvPr>
          <p:cNvSpPr txBox="1"/>
          <p:nvPr/>
        </p:nvSpPr>
        <p:spPr>
          <a:xfrm>
            <a:off x="476027" y="6117283"/>
            <a:ext cx="875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[7] C. Bresnahan and R. Blum, “LPI Linux Essentials Study Guide: Exam 010 v1.6.,” John Wiley &amp; Sons, Incorporated, 2020. Chapter 12 [Online]. Available: https://ebookcentral.proquest.com/lib/westerngovernors-ebooks/reader.action?docID=6002518. [Accessed: 23-Oct-2021].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27D55-E03C-4771-A677-63A04F085476}"/>
              </a:ext>
            </a:extLst>
          </p:cNvPr>
          <p:cNvSpPr txBox="1"/>
          <p:nvPr/>
        </p:nvSpPr>
        <p:spPr>
          <a:xfrm>
            <a:off x="577704" y="1315421"/>
            <a:ext cx="78085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</a:rPr>
              <a:t>Also called soft links or </a:t>
            </a:r>
            <a:r>
              <a:rPr lang="en-US" sz="2400" dirty="0" err="1">
                <a:latin typeface="Calibri" panose="020F0502020204030204" pitchFamily="34" charset="0"/>
              </a:rPr>
              <a:t>symlinks</a:t>
            </a:r>
            <a:endParaRPr lang="en-US" sz="2400" dirty="0">
              <a:latin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 pitchFamily="34" charset="0"/>
              </a:rPr>
              <a:t>Symbolic links point to the path of another file (target)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 pitchFamily="34" charset="0"/>
              </a:rPr>
              <a:t>Deleting the target file does not affect the soft link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 pitchFamily="34" charset="0"/>
              </a:rPr>
              <a:t>Soft links are “broken” if a target file is deleted or renamed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 pitchFamily="34" charset="0"/>
              </a:rPr>
              <a:t>Soft links can point to a directory or remote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C8230-6926-499A-A4D5-CF4C7251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168" y="3429000"/>
            <a:ext cx="8760508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5485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1.0.2123"/>
  <p:tag name="SLIDO_PRESENTATION_ID" val="00000000-0000-0000-0000-000000000000"/>
  <p:tag name="SLIDO_EVENT_UUID" val="b2088182-d289-4719-9e58-28f8666ba0a6"/>
  <p:tag name="SLIDO_EVENT_SECTION_UUID" val="84d2034f-4efa-4b35-8812-ec71d047930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Y4MTY2NDl9"/>
  <p:tag name="SLIDO_TYPE" val="SlidoJoini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28044</TotalTime>
  <Words>1672</Words>
  <Application>Microsoft Office PowerPoint</Application>
  <PresentationFormat>Widescreen</PresentationFormat>
  <Paragraphs>195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Arial</vt:lpstr>
      <vt:lpstr>Calibri</vt:lpstr>
      <vt:lpstr>Open Sans</vt:lpstr>
      <vt:lpstr>Open Sans</vt:lpstr>
      <vt:lpstr>Wingdings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Topic C851 5.4 Special Directories and Files</vt:lpstr>
      <vt:lpstr>PowerPoint Presentation</vt:lpstr>
      <vt:lpstr>About the Linux Essentials v1.6 [1] </vt:lpstr>
      <vt:lpstr>LPI Exam Re-Take Policy [4]</vt:lpstr>
      <vt:lpstr>Exam Topics/Weightings</vt:lpstr>
      <vt:lpstr>5.4 Special Directories and Files [6]</vt:lpstr>
      <vt:lpstr> Using temporary files and directories [7]</vt:lpstr>
      <vt:lpstr> Using temporary files and directories [7]</vt:lpstr>
      <vt:lpstr> Symbolic links [7]</vt:lpstr>
      <vt:lpstr> Hard links [7]</vt:lpstr>
      <vt:lpstr>PowerPoint Presentation</vt:lpstr>
      <vt:lpstr>PowerPoint Presentation</vt:lpstr>
      <vt:lpstr>PowerPoint Presentation</vt:lpstr>
      <vt:lpstr>What Questions Do you Have for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357</cp:revision>
  <dcterms:created xsi:type="dcterms:W3CDTF">2021-06-27T13:01:38Z</dcterms:created>
  <dcterms:modified xsi:type="dcterms:W3CDTF">2021-11-14T15:52:27Z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0.21.0.2123</vt:lpwstr>
  </property>
</Properties>
</file>